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91" r:id="rId36"/>
    <p:sldId id="292" r:id="rId37"/>
    <p:sldId id="289" r:id="rId38"/>
    <p:sldId id="290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2" Type="http://schemas.openxmlformats.org/officeDocument/2006/relationships/tableStyles" Target="tableStyles.xml"/><Relationship Id="rId41" Type="http://schemas.openxmlformats.org/officeDocument/2006/relationships/viewProps" Target="viewProps.xml"/><Relationship Id="rId40" Type="http://schemas.openxmlformats.org/officeDocument/2006/relationships/presProps" Target="presProps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varshini\soc_gen\return\train(modcopy)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file:///C:\varshini\soc_gen\return\train(modcopy)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[train(modcopy).xlsx]Sheet2!PivotTable1</c:name>
    <c:fmtId val="-1"/>
  </c:pivotSource>
  <c:chart>
    <c:title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'[train(modcopy).xlsx]Sheet2'!$B$3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'[train(modcopy).xlsx]Sheet2'!$A$4:$A$18</c:f>
              <c:numCache>
                <c:formatCode>General</c:formatCode>
                <c:ptCount val="14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  <c:pt idx="5">
                  <c:v>2009</c:v>
                </c:pt>
                <c:pt idx="6">
                  <c:v>2010</c:v>
                </c:pt>
                <c:pt idx="7">
                  <c:v>2011</c:v>
                </c:pt>
                <c:pt idx="8">
                  <c:v>2012</c:v>
                </c:pt>
                <c:pt idx="9">
                  <c:v>2013</c:v>
                </c:pt>
                <c:pt idx="10">
                  <c:v>2014</c:v>
                </c:pt>
                <c:pt idx="11">
                  <c:v>2015</c:v>
                </c:pt>
                <c:pt idx="12">
                  <c:v>2016</c:v>
                </c:pt>
                <c:pt idx="13">
                  <c:v>2017</c:v>
                </c:pt>
              </c:numCache>
            </c:numRef>
          </c:cat>
          <c:val>
            <c:numRef>
              <c:f>'[train(modcopy).xlsx]Sheet2'!$B$4:$B$18</c:f>
              <c:numCache>
                <c:formatCode>_ * #,##0_ ;_ * \-#,##0_ ;_ * "-"??_ ;_ @_ </c:formatCode>
                <c:ptCount val="14"/>
                <c:pt idx="0">
                  <c:v>19922016.5566071</c:v>
                </c:pt>
                <c:pt idx="1">
                  <c:v>65317204.1285291</c:v>
                </c:pt>
                <c:pt idx="2">
                  <c:v>80081130.0050961</c:v>
                </c:pt>
                <c:pt idx="3">
                  <c:v>161575009.643927</c:v>
                </c:pt>
                <c:pt idx="4">
                  <c:v>172826094.877037</c:v>
                </c:pt>
                <c:pt idx="5">
                  <c:v>39106485.1162919</c:v>
                </c:pt>
                <c:pt idx="6">
                  <c:v>79760041.8729026</c:v>
                </c:pt>
                <c:pt idx="7">
                  <c:v>91177749.631048</c:v>
                </c:pt>
                <c:pt idx="8">
                  <c:v>13555677.6752822</c:v>
                </c:pt>
                <c:pt idx="9">
                  <c:v>8472737.23117822</c:v>
                </c:pt>
                <c:pt idx="10">
                  <c:v>10163588.1383319</c:v>
                </c:pt>
                <c:pt idx="11">
                  <c:v>7524553.2071766</c:v>
                </c:pt>
                <c:pt idx="12">
                  <c:v>11671895.631274</c:v>
                </c:pt>
                <c:pt idx="13">
                  <c:v>12691270.7340173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83706232"/>
        <c:axId val="635916339"/>
      </c:barChart>
      <c:catAx>
        <c:axId val="783706232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35916339"/>
        <c:crosses val="autoZero"/>
        <c:auto val="1"/>
        <c:lblAlgn val="ctr"/>
        <c:lblOffset val="100"/>
        <c:noMultiLvlLbl val="0"/>
      </c:catAx>
      <c:valAx>
        <c:axId val="6359163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 * #,##0_ ;_ * \-#,##0_ ;_ * &quot;-&quot;??_ ;_ @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783706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/>
      </a:pPr>
    </a:p>
  </c:txPr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[train(modcopy).xlsx]Sheet3!PivotTable2</c:name>
    <c:fmtId val="-1"/>
  </c:pivotSource>
  <c:chart>
    <c:title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'[train(modcopy).xlsx]Sheet3'!$B$3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'[train(modcopy).xlsx]Sheet3'!$A$4:$A$18</c:f>
              <c:numCache>
                <c:formatCode>General</c:formatCode>
                <c:ptCount val="14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  <c:pt idx="5">
                  <c:v>2009</c:v>
                </c:pt>
                <c:pt idx="6">
                  <c:v>2010</c:v>
                </c:pt>
                <c:pt idx="7">
                  <c:v>2011</c:v>
                </c:pt>
                <c:pt idx="8">
                  <c:v>2012</c:v>
                </c:pt>
                <c:pt idx="9">
                  <c:v>2013</c:v>
                </c:pt>
                <c:pt idx="10">
                  <c:v>2014</c:v>
                </c:pt>
                <c:pt idx="11">
                  <c:v>2015</c:v>
                </c:pt>
                <c:pt idx="12">
                  <c:v>2016</c:v>
                </c:pt>
                <c:pt idx="13">
                  <c:v>2017</c:v>
                </c:pt>
              </c:numCache>
            </c:numRef>
          </c:cat>
          <c:val>
            <c:numRef>
              <c:f>'[train(modcopy).xlsx]Sheet3'!$B$4:$B$18</c:f>
              <c:numCache>
                <c:formatCode>General</c:formatCode>
                <c:ptCount val="14"/>
                <c:pt idx="0">
                  <c:v>62</c:v>
                </c:pt>
                <c:pt idx="1">
                  <c:v>212</c:v>
                </c:pt>
                <c:pt idx="2">
                  <c:v>218</c:v>
                </c:pt>
                <c:pt idx="3">
                  <c:v>259</c:v>
                </c:pt>
                <c:pt idx="4">
                  <c:v>614</c:v>
                </c:pt>
                <c:pt idx="5">
                  <c:v>831</c:v>
                </c:pt>
                <c:pt idx="6">
                  <c:v>964</c:v>
                </c:pt>
                <c:pt idx="7">
                  <c:v>1632</c:v>
                </c:pt>
                <c:pt idx="8">
                  <c:v>1156</c:v>
                </c:pt>
                <c:pt idx="9">
                  <c:v>616</c:v>
                </c:pt>
                <c:pt idx="10">
                  <c:v>678</c:v>
                </c:pt>
                <c:pt idx="11">
                  <c:v>765</c:v>
                </c:pt>
                <c:pt idx="12">
                  <c:v>763</c:v>
                </c:pt>
                <c:pt idx="13">
                  <c:v>594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106172"/>
        <c:axId val="317384596"/>
      </c:barChart>
      <c:catAx>
        <c:axId val="43106172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317384596"/>
        <c:crosses val="autoZero"/>
        <c:auto val="1"/>
        <c:lblAlgn val="ctr"/>
        <c:lblOffset val="100"/>
        <c:noMultiLvlLbl val="0"/>
      </c:catAx>
      <c:valAx>
        <c:axId val="3173845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431061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/>
      </a:pPr>
    </a:p>
  </c:txPr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0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1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547053"/>
            <a:ext cx="9144000" cy="2387600"/>
          </a:xfrm>
        </p:spPr>
        <p:txBody>
          <a:bodyPr>
            <a:normAutofit/>
          </a:bodyPr>
          <a:lstStyle/>
          <a:p>
            <a:r>
              <a:rPr lang="en-IN" dirty="0" smtClean="0">
                <a:sym typeface="+mn-ea"/>
              </a:rPr>
              <a:t>FINANCE IN AI</a:t>
            </a:r>
            <a:br>
              <a:rPr lang="en-IN" dirty="0" smtClean="0">
                <a:sym typeface="+mn-ea"/>
              </a:rPr>
            </a:br>
            <a:r>
              <a:rPr lang="en-IN" dirty="0" smtClean="0">
                <a:sym typeface="+mn-ea"/>
              </a:rPr>
              <a:t>SOCIETE GENERAL DATASET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278505"/>
            <a:ext cx="9144000" cy="2392045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362960" y="3277870"/>
          <a:ext cx="6096000" cy="19926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66421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IN" dirty="0" smtClean="0"/>
                        <a:t>DONE</a:t>
                      </a:r>
                      <a:r>
                        <a:rPr lang="en-IN" baseline="0" dirty="0" smtClean="0"/>
                        <a:t> BY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IN" dirty="0" smtClean="0"/>
                        <a:t>B.VARSHINI</a:t>
                      </a:r>
                      <a:endParaRPr lang="en-IN" dirty="0"/>
                    </a:p>
                  </a:txBody>
                  <a:tcPr/>
                </a:tc>
              </a:tr>
              <a:tr h="66421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IN" dirty="0" smtClean="0"/>
                        <a:t>DATE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IN" dirty="0" smtClean="0"/>
                        <a:t>24-01-2018</a:t>
                      </a:r>
                      <a:endParaRPr lang="en-IN" dirty="0"/>
                    </a:p>
                  </a:txBody>
                  <a:tcPr/>
                </a:tc>
              </a:tr>
              <a:tr h="66421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IN" dirty="0" smtClean="0"/>
                        <a:t>MEETING</a:t>
                      </a:r>
                      <a:r>
                        <a:rPr lang="en-IN" baseline="0" dirty="0" smtClean="0"/>
                        <a:t> NO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IN" dirty="0"/>
                        <a:t>5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IN" altLang="en-US">
                <a:sym typeface="+mn-ea"/>
              </a:rPr>
              <a:t>PF_CATEGORY AND EURIBOR RATE [Test]</a:t>
            </a:r>
            <a:endParaRPr lang="en-US"/>
          </a:p>
        </p:txBody>
      </p:sp>
      <p:pic>
        <p:nvPicPr>
          <p:cNvPr id="4" name="Content Placeholder 3" descr="pf_er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11020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PF_CATEGORY AND CURRENCY [Train]</a:t>
            </a:r>
            <a:endParaRPr lang="en-IN" altLang="en-US"/>
          </a:p>
        </p:txBody>
      </p:sp>
      <p:pic>
        <p:nvPicPr>
          <p:cNvPr id="4" name="Content Placeholder 3" descr="pf_curren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00300" y="1825625"/>
            <a:ext cx="739076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IN" altLang="en-US">
                <a:sym typeface="+mn-ea"/>
              </a:rPr>
              <a:t>PF_CATEGORY AND CURRENCY [Test]</a:t>
            </a:r>
            <a:endParaRPr lang="en-US"/>
          </a:p>
        </p:txBody>
      </p:sp>
      <p:pic>
        <p:nvPicPr>
          <p:cNvPr id="4" name="Content Placeholder 3" descr="pf_curr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25625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PF_CATEGORY AND LIBOR_RATE [Train]</a:t>
            </a:r>
            <a:endParaRPr lang="en-IN" altLang="en-US"/>
          </a:p>
        </p:txBody>
      </p:sp>
      <p:pic>
        <p:nvPicPr>
          <p:cNvPr id="4" name="Content Placeholder 3" descr="pf_lr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20925" y="1825625"/>
            <a:ext cx="754888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IN" altLang="en-US">
                <a:sym typeface="+mn-ea"/>
              </a:rPr>
              <a:t>PF_CATEGORY AND LIBOR_RATE [Test]</a:t>
            </a:r>
            <a:endParaRPr lang="en-US"/>
          </a:p>
        </p:txBody>
      </p:sp>
      <p:pic>
        <p:nvPicPr>
          <p:cNvPr id="4" name="Content Placeholder 3" descr="pf_lr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38400" y="1825625"/>
            <a:ext cx="731456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PF_CATEGORY AND BOUGHT [Train]</a:t>
            </a:r>
            <a:endParaRPr lang="en-IN" altLang="en-US"/>
          </a:p>
        </p:txBody>
      </p:sp>
      <p:pic>
        <p:nvPicPr>
          <p:cNvPr id="4" name="Content Placeholder 3" descr="pf_bought(1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25625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IN" altLang="en-US">
                <a:sym typeface="+mn-ea"/>
              </a:rPr>
              <a:t>PF_CATEGORY AND BOUGHT [Test]</a:t>
            </a:r>
            <a:endParaRPr lang="en-US"/>
          </a:p>
        </p:txBody>
      </p:sp>
      <p:pic>
        <p:nvPicPr>
          <p:cNvPr id="4" name="Content Placeholder 3" descr="pf_bought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25625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PF_CATEGORY AND RETURN [Train]</a:t>
            </a:r>
            <a:endParaRPr lang="en-IN" altLang="en-US"/>
          </a:p>
        </p:txBody>
      </p:sp>
      <p:pic>
        <p:nvPicPr>
          <p:cNvPr id="4" name="Content Placeholder 3" descr="pf_return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00300" y="1825625"/>
            <a:ext cx="739076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IN" altLang="en-US">
                <a:sym typeface="+mn-ea"/>
              </a:rPr>
              <a:t>PF_CATEGORY AND TYPE [Train]</a:t>
            </a:r>
            <a:endParaRPr lang="en-US"/>
          </a:p>
        </p:txBody>
      </p:sp>
      <p:pic>
        <p:nvPicPr>
          <p:cNvPr id="4" name="Content Placeholder 3" descr="pf_type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25625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IN" altLang="en-US">
                <a:sym typeface="+mn-ea"/>
              </a:rPr>
              <a:t>PF_CATEGORY AND TYPE [Test]</a:t>
            </a:r>
            <a:endParaRPr lang="en-US"/>
          </a:p>
        </p:txBody>
      </p:sp>
      <p:pic>
        <p:nvPicPr>
          <p:cNvPr id="4" name="Content Placeholder 3" descr="pf_type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25625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pPr algn="ctr"/>
            <a:r>
              <a:rPr lang="en-IN" altLang="en-US"/>
              <a:t>COMPARISON BETWEEN TRAINING AND TESTING SET</a:t>
            </a:r>
            <a:endParaRPr lang="en-I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IN" altLang="en-US"/>
              <a:t>Portfolio_id are in consecutive format.</a:t>
            </a:r>
            <a:endParaRPr lang="en-IN" altLang="en-US"/>
          </a:p>
          <a:p>
            <a:r>
              <a:rPr lang="en-IN" altLang="en-US"/>
              <a:t>Starts from 1 to 14,148.</a:t>
            </a:r>
            <a:endParaRPr lang="en-IN" altLang="en-US"/>
          </a:p>
          <a:p>
            <a:r>
              <a:rPr lang="en-IN" altLang="en-US"/>
              <a:t>Random points are selected and given as testing set.</a:t>
            </a:r>
            <a:endParaRPr lang="en-IN" altLang="en-US"/>
          </a:p>
          <a:p>
            <a:r>
              <a:rPr lang="en-IN" altLang="en-US"/>
              <a:t>No of portfolio_id in testing set : 4801</a:t>
            </a:r>
            <a:endParaRPr lang="en-IN" altLang="en-US"/>
          </a:p>
          <a:p>
            <a:r>
              <a:rPr lang="en-IN" altLang="en-US">
                <a:sym typeface="+mn-ea"/>
              </a:rPr>
              <a:t>No of portfolio_id in testing set : 9366</a:t>
            </a:r>
            <a:endParaRPr lang="en-IN" altLang="en-US">
              <a:sym typeface="+mn-ea"/>
            </a:endParaRPr>
          </a:p>
          <a:p>
            <a:r>
              <a:rPr lang="en-IN" altLang="en-US"/>
              <a:t>Total: 14,167</a:t>
            </a:r>
            <a:endParaRPr lang="en-IN" altLang="en-US"/>
          </a:p>
          <a:p>
            <a:r>
              <a:rPr lang="en-IN" altLang="en-US"/>
              <a:t>Actual : 14,148</a:t>
            </a:r>
            <a:endParaRPr lang="en-IN" altLang="en-US"/>
          </a:p>
          <a:p>
            <a:r>
              <a:rPr lang="en-IN" altLang="en-US"/>
              <a:t>For eg, missing point PF00001021.</a:t>
            </a:r>
            <a:endParaRPr lang="en-I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PF_CATEGORY AND HEDGE_VALUE[Trian]</a:t>
            </a:r>
            <a:endParaRPr lang="en-IN" altLang="en-US"/>
          </a:p>
        </p:txBody>
      </p:sp>
      <p:pic>
        <p:nvPicPr>
          <p:cNvPr id="4" name="Content Placeholder 3" descr="pf_hgvl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25625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IN" altLang="en-US">
                <a:sym typeface="+mn-ea"/>
              </a:rPr>
              <a:t>PF_CATEGORY AND HEDGE_VALUE[Test]</a:t>
            </a:r>
            <a:endParaRPr lang="en-US"/>
          </a:p>
        </p:txBody>
      </p:sp>
      <p:pic>
        <p:nvPicPr>
          <p:cNvPr id="4" name="Content Placeholder 3" descr="pf_hv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25625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PF_CATEGORY AND STATUS [Trian]</a:t>
            </a:r>
            <a:endParaRPr lang="en-IN" altLang="en-US"/>
          </a:p>
        </p:txBody>
      </p:sp>
      <p:pic>
        <p:nvPicPr>
          <p:cNvPr id="4" name="Content Placeholder 3" descr="pf_stat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25625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IN" altLang="en-US">
                <a:sym typeface="+mn-ea"/>
              </a:rPr>
              <a:t>PF_CATEGORY AND STATUS [Test]</a:t>
            </a:r>
            <a:endParaRPr lang="en-US"/>
          </a:p>
        </p:txBody>
      </p:sp>
      <p:pic>
        <p:nvPicPr>
          <p:cNvPr id="4" name="Content Placeholder 3" descr="pf_status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25625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PF_CATEGORY AND INDICATOR_CODE [Train]</a:t>
            </a:r>
            <a:endParaRPr lang="en-IN" altLang="en-US"/>
          </a:p>
        </p:txBody>
      </p:sp>
      <p:pic>
        <p:nvPicPr>
          <p:cNvPr id="6" name="Content Placeholder 5" descr="pf_in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25625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IN" altLang="en-US">
                <a:sym typeface="+mn-ea"/>
              </a:rPr>
              <a:t>PF_CATEGORY AND INDICATOR_CODE [Test]</a:t>
            </a:r>
            <a:endParaRPr lang="en-US"/>
          </a:p>
        </p:txBody>
      </p:sp>
      <p:pic>
        <p:nvPicPr>
          <p:cNvPr id="4" name="Content Placeholder 3" descr="pf_in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25625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IN" altLang="en-US"/>
              <a:t>PF_CATEGORY AND ABSOLUTE_RETURN [Train]</a:t>
            </a:r>
            <a:endParaRPr lang="en-IN" altLang="en-US"/>
          </a:p>
        </p:txBody>
      </p:sp>
      <p:pic>
        <p:nvPicPr>
          <p:cNvPr id="4" name="Content Placeholder 3" descr="pf_abret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25625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IN" altLang="en-US">
                <a:sym typeface="+mn-ea"/>
              </a:rPr>
              <a:t>PF_CATEGORY AND ABSOLUTE_RETURN [Test]</a:t>
            </a:r>
            <a:endParaRPr lang="en-US"/>
          </a:p>
        </p:txBody>
      </p:sp>
      <p:pic>
        <p:nvPicPr>
          <p:cNvPr id="4" name="Content Placeholder 3" descr="pf_abrt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25625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IN" altLang="en-US"/>
              <a:t>PF_CATEGORY AND PERIOD OF HOLDING [Train]</a:t>
            </a:r>
            <a:endParaRPr lang="en-IN" altLang="en-US"/>
          </a:p>
        </p:txBody>
      </p:sp>
      <p:pic>
        <p:nvPicPr>
          <p:cNvPr id="4" name="Content Placeholder 3" descr="pf_period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25625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IN" altLang="en-US">
                <a:sym typeface="+mn-ea"/>
              </a:rPr>
              <a:t>PF_CATEGORY AND PERIOD OF HOLDING [Test]</a:t>
            </a:r>
            <a:endParaRPr lang="en-US"/>
          </a:p>
        </p:txBody>
      </p:sp>
      <p:pic>
        <p:nvPicPr>
          <p:cNvPr id="4" name="Content Placeholder 3" descr="pf_perhol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11020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PF_CATEGORY AND OFFICE_ID [Training]</a:t>
            </a:r>
            <a:endParaRPr lang="en-IN" altLang="en-US"/>
          </a:p>
        </p:txBody>
      </p:sp>
      <p:pic>
        <p:nvPicPr>
          <p:cNvPr id="4" name="Content Placeholder 3" descr="pf_oid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19810" y="1825625"/>
            <a:ext cx="9742805" cy="4516755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COUNTRY AND CURRENCY [Train]</a:t>
            </a:r>
            <a:endParaRPr lang="en-IN" altLang="en-US"/>
          </a:p>
        </p:txBody>
      </p:sp>
      <p:pic>
        <p:nvPicPr>
          <p:cNvPr id="4" name="Content Placeholder 3" descr="curr_con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00300" y="1825625"/>
            <a:ext cx="739076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IN" altLang="en-US">
                <a:sym typeface="+mn-ea"/>
              </a:rPr>
              <a:t>COUNTRY AND CURRENCY [Test]</a:t>
            </a:r>
            <a:endParaRPr lang="en-US"/>
          </a:p>
        </p:txBody>
      </p:sp>
      <p:pic>
        <p:nvPicPr>
          <p:cNvPr id="4" name="Content Placeholder 3" descr="con_curr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25625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IN" altLang="en-US"/>
              <a:t>CURRENCY AND PERIOD_OF_PORTFOLIO AND RETURN [Train]</a:t>
            </a:r>
            <a:endParaRPr lang="en-IN" altLang="en-US"/>
          </a:p>
        </p:txBody>
      </p:sp>
      <p:pic>
        <p:nvPicPr>
          <p:cNvPr id="4" name="Content Placeholder 3" descr="curr_period_return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10615" y="1825625"/>
            <a:ext cx="9970135" cy="459232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CURRENCY_RETURN [Train]</a:t>
            </a:r>
            <a:endParaRPr lang="en-IN" altLang="en-US"/>
          </a:p>
        </p:txBody>
      </p:sp>
      <p:pic>
        <p:nvPicPr>
          <p:cNvPr id="4" name="Content Placeholder 3" descr="curr_ret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25625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YEAR AND ABSOLUTE RETURN</a:t>
            </a:r>
            <a:endParaRPr lang="en-IN" altLang="en-US"/>
          </a:p>
        </p:txBody>
      </p:sp>
      <p:graphicFrame>
        <p:nvGraphicFramePr>
          <p:cNvPr id="6" name="Content Placeholder 5"/>
          <p:cNvGraphicFramePr/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YEAR AND RETURN</a:t>
            </a:r>
            <a:endParaRPr lang="en-IN" altLang="en-US"/>
          </a:p>
        </p:txBody>
      </p:sp>
      <p:graphicFrame>
        <p:nvGraphicFramePr>
          <p:cNvPr id="4" name="Content Placeholder 3"/>
          <p:cNvGraphicFramePr/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STATEMENTS OBTAINED</a:t>
            </a:r>
            <a:endParaRPr lang="en-I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41755"/>
            <a:ext cx="10515600" cy="4835525"/>
          </a:xfrm>
        </p:spPr>
        <p:txBody>
          <a:bodyPr>
            <a:normAutofit lnSpcReduction="10000"/>
          </a:bodyPr>
          <a:p>
            <a:r>
              <a:rPr lang="en-IN" altLang="en-US"/>
              <a:t>Problem Statement : To find the return for the portfolios, given by Societe General.</a:t>
            </a:r>
            <a:endParaRPr lang="en-IN" altLang="en-US"/>
          </a:p>
          <a:p>
            <a:r>
              <a:rPr lang="en-IN" altLang="en-US"/>
              <a:t>Here where portfolio for 5 countries are handled. </a:t>
            </a:r>
            <a:endParaRPr lang="en-IN" altLang="en-US"/>
          </a:p>
          <a:p>
            <a:r>
              <a:rPr lang="en-IN" altLang="en-US"/>
              <a:t>Portfolio_id is in consecutive format.</a:t>
            </a:r>
            <a:endParaRPr lang="en-IN" altLang="en-US"/>
          </a:p>
          <a:p>
            <a:r>
              <a:rPr lang="en-IN" altLang="en-US"/>
              <a:t>Maximum present in training set and minimum in testing set.</a:t>
            </a:r>
            <a:endParaRPr lang="en-IN" altLang="en-US"/>
          </a:p>
          <a:p>
            <a:r>
              <a:rPr lang="en-IN" altLang="en-US"/>
              <a:t>The portfolio_id selected for training set and testing set are random.</a:t>
            </a:r>
            <a:endParaRPr lang="en-IN" altLang="en-US"/>
          </a:p>
          <a:p>
            <a:r>
              <a:rPr lang="en-IN" altLang="en-US"/>
              <a:t>Some portfolio_id are missed in both training set and testing set.</a:t>
            </a:r>
            <a:endParaRPr lang="en-IN" altLang="en-US"/>
          </a:p>
          <a:p>
            <a:r>
              <a:rPr lang="en-IN" altLang="en-US"/>
              <a:t>The values of portfolio are unique.</a:t>
            </a:r>
            <a:endParaRPr lang="en-IN" altLang="en-US"/>
          </a:p>
          <a:p>
            <a:r>
              <a:rPr lang="en-IN" altLang="en-US"/>
              <a:t>The portfolios are handled by some manager.</a:t>
            </a:r>
            <a:endParaRPr lang="en-IN" altLang="en-US"/>
          </a:p>
          <a:p>
            <a:r>
              <a:rPr lang="en-IN" altLang="en-US"/>
              <a:t>Those manager are given with desk_id.</a:t>
            </a:r>
            <a:endParaRPr lang="en-IN" alt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CONT...</a:t>
            </a:r>
            <a:endParaRPr lang="en-I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IN" altLang="en-US"/>
              <a:t>Some manager who handles more than one portfolio_id.</a:t>
            </a:r>
            <a:endParaRPr lang="en-IN" altLang="en-US"/>
          </a:p>
          <a:p>
            <a:r>
              <a:rPr lang="en-IN" altLang="en-US"/>
              <a:t>All desk_id which comes under two office_id.</a:t>
            </a:r>
            <a:endParaRPr lang="en-IN" altLang="en-US"/>
          </a:p>
          <a:p>
            <a:endParaRPr lang="en-I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IN" altLang="en-US">
                <a:sym typeface="+mn-ea"/>
              </a:rPr>
              <a:t>PF_CATEGORY AND OFFICE_ID [Test]</a:t>
            </a:r>
            <a:endParaRPr lang="en-US"/>
          </a:p>
        </p:txBody>
      </p:sp>
      <p:pic>
        <p:nvPicPr>
          <p:cNvPr id="4" name="Content Placeholder 3" descr="pf_off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1825625"/>
            <a:ext cx="9848850" cy="46386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PF_CATEGORY AND SOLD [Train]</a:t>
            </a:r>
            <a:endParaRPr lang="en-IN" altLang="en-US"/>
          </a:p>
        </p:txBody>
      </p:sp>
      <p:pic>
        <p:nvPicPr>
          <p:cNvPr id="4" name="Content Placeholder 3" descr="pf_sold(1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25625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IN" altLang="en-US">
                <a:sym typeface="+mn-ea"/>
              </a:rPr>
              <a:t>PF_CATEGORY AND SOLD [Test]</a:t>
            </a:r>
            <a:endParaRPr lang="en-US"/>
          </a:p>
        </p:txBody>
      </p:sp>
      <p:pic>
        <p:nvPicPr>
          <p:cNvPr id="4" name="Content Placeholder 3" descr="pf_sold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25625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PF_CATEGORY AND COUNTRY_CODE[Train]</a:t>
            </a:r>
            <a:endParaRPr lang="en-IN" altLang="en-US"/>
          </a:p>
        </p:txBody>
      </p:sp>
      <p:pic>
        <p:nvPicPr>
          <p:cNvPr id="4" name="Content Placeholder 3" descr="pf_con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25625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IN" altLang="en-US">
                <a:sym typeface="+mn-ea"/>
              </a:rPr>
              <a:t>PF_CATEGORY AND COUNTRY_CODE[Test]</a:t>
            </a:r>
            <a:endParaRPr lang="en-US"/>
          </a:p>
        </p:txBody>
      </p:sp>
      <p:pic>
        <p:nvPicPr>
          <p:cNvPr id="4" name="Content Placeholder 3" descr="pf_con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11020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PF_CATEGORY AND EURIBOR RATE [Train]</a:t>
            </a:r>
            <a:endParaRPr lang="en-IN" altLang="en-US"/>
          </a:p>
        </p:txBody>
      </p:sp>
      <p:pic>
        <p:nvPicPr>
          <p:cNvPr id="4" name="Content Placeholder 3" descr="pf_eubr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70150" y="1825625"/>
            <a:ext cx="7250430" cy="43516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2047</Words>
  <Application>WPS Presentation</Application>
  <PresentationFormat>Widescreen</PresentationFormat>
  <Paragraphs>109</Paragraphs>
  <Slides>37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7" baseType="lpstr">
      <vt:lpstr>Arial</vt:lpstr>
      <vt:lpstr>SimSun</vt:lpstr>
      <vt:lpstr>Wingdings</vt:lpstr>
      <vt:lpstr>Calibri Light</vt:lpstr>
      <vt:lpstr>Calibri</vt:lpstr>
      <vt:lpstr>Microsoft YaHei</vt:lpstr>
      <vt:lpstr/>
      <vt:lpstr>Arial Unicode MS</vt:lpstr>
      <vt:lpstr>Segoe Print</vt:lpstr>
      <vt:lpstr>Office Theme</vt:lpstr>
      <vt:lpstr>FINANCE IN AI SOCIETE GENERAL DATASET</vt:lpstr>
      <vt:lpstr>COMPARISON BETWEEN TRAINING AND TESTING SET</vt:lpstr>
      <vt:lpstr>PF_CATEGORY AND OFFICE_ID [Training]</vt:lpstr>
      <vt:lpstr>PF_CATEGORY AND OFFICE_ID [Test]</vt:lpstr>
      <vt:lpstr>PF_CATEGORY AND SOLD [Train]</vt:lpstr>
      <vt:lpstr>PF_CATEGORY AND SOLD [Test]</vt:lpstr>
      <vt:lpstr>PF_CATEGORY AND COUNTRY_CODE[Train]</vt:lpstr>
      <vt:lpstr>PF_CATEGORY AND COUNTRY_CODE[Test]</vt:lpstr>
      <vt:lpstr>PF_CATEGORY AND EURIBOR RATE [Train]</vt:lpstr>
      <vt:lpstr>PF_CATEGORY AND EURIBOR RATE [Test]</vt:lpstr>
      <vt:lpstr>PF_CATEGORY AND CURRENCY [Train]</vt:lpstr>
      <vt:lpstr>PF_CATEGORY AND CURRENCY [Test]</vt:lpstr>
      <vt:lpstr>PF_CATEGORY AND LIBOR_RATE [Train]</vt:lpstr>
      <vt:lpstr>PF_CATEGORY AND LIBOR_RATE [Test]</vt:lpstr>
      <vt:lpstr>PF_CATEGORY AND BOUGHT [Train]</vt:lpstr>
      <vt:lpstr>PF_CATEGORY AND BOUGHT [Test]</vt:lpstr>
      <vt:lpstr>PF_CATEGORY AND RETURN [Train]</vt:lpstr>
      <vt:lpstr>PF_CATEGORY AND TYPE [Train]</vt:lpstr>
      <vt:lpstr>PF_CATEGORY AND TYPE [Test]</vt:lpstr>
      <vt:lpstr>PF_CATEGORY AND HEDGE_VALUE[Trian]</vt:lpstr>
      <vt:lpstr>PF_CATEGORY AND HEDGE_VALUE[Test]</vt:lpstr>
      <vt:lpstr>PF_CATEGORY AND STATUS [Trian]</vt:lpstr>
      <vt:lpstr>PF_CATEGORY AND STATUS [Test]</vt:lpstr>
      <vt:lpstr>PF_CATEGORY AND INDICATOR_CODE [Train]</vt:lpstr>
      <vt:lpstr>PF_CATEGORY AND INDICATOR_CODE [Test]</vt:lpstr>
      <vt:lpstr>PF_CATEGORY AND ABSOLUTE_RETURN [Train]</vt:lpstr>
      <vt:lpstr>PF_CATEGORY AND ABSOLUTE_RETURN [Test]</vt:lpstr>
      <vt:lpstr>PF_CATEGORY AND PERIOD OF HOLDING [Train]</vt:lpstr>
      <vt:lpstr>PF_CATEGORY AND PERIOD OF HOLDING [Test]</vt:lpstr>
      <vt:lpstr>COUNTRY AND CURRENCY [Train]</vt:lpstr>
      <vt:lpstr>COUNTRY AND CURRENCY [Test]</vt:lpstr>
      <vt:lpstr>CURRENCY AND PERIOD_OF_PORTFOLIO AND RETURN [Train]</vt:lpstr>
      <vt:lpstr>CURRENCY_RETURN [Train]</vt:lpstr>
      <vt:lpstr>YEAR AND ABSOLUTE RETURN</vt:lpstr>
      <vt:lpstr>YEAR AND RETURN</vt:lpstr>
      <vt:lpstr>STATEMENTS OBTAINED</vt:lpstr>
      <vt:lpstr>CONT...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FINANCE IN AI SOCIETE GENERAL DATASET</dc:title>
  <dc:creator>Varshini</dc:creator>
  <cp:lastModifiedBy>Varshini</cp:lastModifiedBy>
  <cp:revision>11</cp:revision>
  <dcterms:created xsi:type="dcterms:W3CDTF">2018-01-23T05:11:00Z</dcterms:created>
  <dcterms:modified xsi:type="dcterms:W3CDTF">2018-01-31T09:28:41Z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1033-10.2.0.5978</vt:lpwstr>
  </property>
</Properties>
</file>

<file path=docProps/thumbnail.jpeg>
</file>